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0" r:id="rId1"/>
    <p:sldMasterId id="2147484994" r:id="rId2"/>
    <p:sldMasterId id="2147484987" r:id="rId3"/>
    <p:sldMasterId id="2147484787" r:id="rId4"/>
  </p:sldMasterIdLst>
  <p:notesMasterIdLst>
    <p:notesMasterId r:id="rId21"/>
  </p:notesMasterIdLst>
  <p:handoutMasterIdLst>
    <p:handoutMasterId r:id="rId22"/>
  </p:handoutMasterIdLst>
  <p:sldIdLst>
    <p:sldId id="485" r:id="rId5"/>
    <p:sldId id="486" r:id="rId6"/>
    <p:sldId id="416" r:id="rId7"/>
    <p:sldId id="474" r:id="rId8"/>
    <p:sldId id="475" r:id="rId9"/>
    <p:sldId id="477" r:id="rId10"/>
    <p:sldId id="476" r:id="rId11"/>
    <p:sldId id="478" r:id="rId12"/>
    <p:sldId id="479" r:id="rId13"/>
    <p:sldId id="480" r:id="rId14"/>
    <p:sldId id="481" r:id="rId15"/>
    <p:sldId id="482" r:id="rId16"/>
    <p:sldId id="483" r:id="rId17"/>
    <p:sldId id="484" r:id="rId18"/>
    <p:sldId id="487" r:id="rId19"/>
    <p:sldId id="444" r:id="rId20"/>
  </p:sldIdLst>
  <p:sldSz cx="9144000" cy="6858000" type="screen4x3"/>
  <p:notesSz cx="7315200" cy="96012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3C673-6174-26A8-0716-94EDD51D89F3}" v="1067" dt="2023-03-08T00:11:44.088"/>
    <p1510:client id="{1A97FE97-32E5-14DC-B1EB-A1D181962669}" v="141" dt="2023-02-10T21:00:06.843"/>
    <p1510:client id="{23762AB2-90E4-EC6D-6A77-4A64C801DA73}" v="13" dt="2023-02-10T19:43:52.874"/>
    <p1510:client id="{352DAEAA-9DF3-5CDD-9DDF-CDA3909917E2}" v="7" dt="2023-03-14T00:09:08.594"/>
    <p1510:client id="{7D190AE9-194C-28C9-71C0-FDA2F8CC8AD7}" v="1122" dt="2023-03-07T22:33:13.280"/>
    <p1510:client id="{C91F3CD6-190E-48C5-0DF7-E405BD2EAAD8}" v="380" dt="2023-03-08T01:24:28.541"/>
    <p1510:client id="{E6826135-AFFF-7894-B171-0E6B02F31317}" v="9" dt="2023-02-11T22:00:44.8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openxmlformats.org/officeDocument/2006/relationships/customXml" Target="../customXml/item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Relationship Id="rId30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46" descr="top ppt">
            <a:extLst>
              <a:ext uri="{FF2B5EF4-FFF2-40B4-BE49-F238E27FC236}">
                <a16:creationId xmlns:a16="http://schemas.microsoft.com/office/drawing/2014/main" id="{4F860F37-CA72-464D-9116-B6BC16A93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71450"/>
            <a:ext cx="6837363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147">
            <a:extLst>
              <a:ext uri="{FF2B5EF4-FFF2-40B4-BE49-F238E27FC236}">
                <a16:creationId xmlns:a16="http://schemas.microsoft.com/office/drawing/2014/main" id="{70789427-4C6A-4A75-B31F-2E4759F472CD}"/>
              </a:ext>
            </a:extLst>
          </p:cNvPr>
          <p:cNvGraphicFramePr>
            <a:graphicFrameLocks noGrp="1"/>
          </p:cNvGraphicFramePr>
          <p:nvPr/>
        </p:nvGraphicFramePr>
        <p:xfrm>
          <a:off x="344488" y="8931275"/>
          <a:ext cx="6615112" cy="327025"/>
        </p:xfrm>
        <a:graphic>
          <a:graphicData uri="http://schemas.openxmlformats.org/drawingml/2006/table">
            <a:tbl>
              <a:tblPr/>
              <a:tblGrid>
                <a:gridCol w="567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pt-B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MBA em Engenharia de Software Orientada a Serviços (SOA)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lang="pt-BR" sz="800" err="1">
                          <a:latin typeface="Square721 BT" pitchFamily="34" charset="0"/>
                          <a:cs typeface="Calibri" pitchFamily="34" charset="0"/>
                        </a:rPr>
                        <a:t>Profª</a:t>
                      </a:r>
                      <a:r>
                        <a:rPr lang="pt-BR" sz="80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800">
                          <a:latin typeface="Square721 BT" pitchFamily="34" charset="0"/>
                          <a:cs typeface="Calibri" pitchFamily="34" charset="0"/>
                        </a:rPr>
                        <a:t>. </a:t>
                      </a:r>
                      <a:r>
                        <a:rPr lang="en-US" sz="800" err="1">
                          <a:latin typeface="Square721 BT" pitchFamily="34" charset="0"/>
                          <a:cs typeface="Calibri" pitchFamily="34" charset="0"/>
                        </a:rPr>
                        <a:t>MSc</a:t>
                      </a:r>
                      <a:r>
                        <a:rPr lang="en-US" sz="80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800">
                          <a:latin typeface="Square721 BT" pitchFamily="34" charset="0"/>
                          <a:cs typeface="Calibri" pitchFamily="34" charset="0"/>
                        </a:rPr>
                        <a:t>Susanne Anjos Andrade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</a:endParaRPr>
                    </a:p>
                  </a:txBody>
                  <a:tcPr marT="35541" marB="35541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pt-B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35541" marB="35541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135">
            <a:extLst>
              <a:ext uri="{FF2B5EF4-FFF2-40B4-BE49-F238E27FC236}">
                <a16:creationId xmlns:a16="http://schemas.microsoft.com/office/drawing/2014/main" id="{2E86EE7D-ABE9-4FEF-943A-E8FC6FC1992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2550" y="8777288"/>
            <a:ext cx="3076575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Square721 BT" pitchFamily="34" charset="0"/>
              </a:defRPr>
            </a:lvl1pPr>
          </a:lstStyle>
          <a:p>
            <a:pPr>
              <a:defRPr/>
            </a:pPr>
            <a:r>
              <a:rPr lang="pt-BR" altLang="pt-BR"/>
              <a:t>Página - </a:t>
            </a:r>
            <a:fld id="{61BF9E74-DAA4-4DE3-BDB4-B1097CD628B2}" type="slidenum">
              <a:rPr lang="pt-BR" altLang="pt-BR"/>
              <a:pPr>
                <a:defRPr/>
              </a:pPr>
              <a:t>‹nº›</a:t>
            </a:fld>
            <a:r>
              <a:rPr lang="pt-BR" altLang="pt-B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226DE4D-D64C-41F9-9DCC-8954A26D74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74D9C91-4FDB-4F9B-846F-98C2EF0CBD3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fld id="{98BF8467-D8F0-4E80-9D68-0D77DCFBCAC4}" type="datetimeFigureOut">
              <a:rPr lang="pt-BR"/>
              <a:pPr>
                <a:defRPr/>
              </a:pPr>
              <a:t>13/03/2023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5ECC52DC-F9A3-4774-9A6C-4BCBFFCC59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4" tIns="56167" rIns="112334" bIns="56167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426FA4C5-FAD6-4245-AAAE-77FDD33E0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21175"/>
          </a:xfrm>
          <a:prstGeom prst="rect">
            <a:avLst/>
          </a:prstGeom>
        </p:spPr>
        <p:txBody>
          <a:bodyPr vert="horz" lIns="112334" tIns="56167" rIns="112334" bIns="56167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8D23617-D517-4A52-91C7-BCFDC3F8FA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C299F0D-A39A-48E1-BA77-E94D22ED93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112334" tIns="56167" rIns="112334" bIns="5616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5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741D7E1-E712-4F31-8EE8-FB7881D96352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F037F24C-7147-490B-B2E0-A119D90779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8413" y="727075"/>
            <a:ext cx="4778375" cy="3584575"/>
          </a:xfrm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8E71195C-13CC-43FC-8561-60E69F79BE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04888" y="4573588"/>
            <a:ext cx="5297487" cy="3800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9552" y="260648"/>
            <a:ext cx="7056784" cy="504056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7916416" cy="518457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713554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42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7544" y="116632"/>
            <a:ext cx="7128792" cy="7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5054" y="1340768"/>
            <a:ext cx="8283409" cy="525658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89249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808" cy="5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588754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310100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29138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62809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81269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0051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35896" y="764704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199" y="1926754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971893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851480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638039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67544" y="836712"/>
            <a:ext cx="8229600" cy="5635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3762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4139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5806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64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2154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921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309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2405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23928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92232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95936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589515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085203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337" cy="5048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7453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7056784" cy="504825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24165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6912768" cy="5048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218911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68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1624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81624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97829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49553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049842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21807878-B236-41FA-B2C2-33D4D8DDD15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02030B68-9EF9-491B-897D-28BCA02CE1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pic>
        <p:nvPicPr>
          <p:cNvPr id="1028" name="Picture 2" descr="C:\Users\cl0817\Desktop\MioloBranco.jpg">
            <a:extLst>
              <a:ext uri="{FF2B5EF4-FFF2-40B4-BE49-F238E27FC236}">
                <a16:creationId xmlns:a16="http://schemas.microsoft.com/office/drawing/2014/main" id="{C96B475A-E4E9-4E39-B6EF-38D0C27A47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Imagem 1">
            <a:extLst>
              <a:ext uri="{FF2B5EF4-FFF2-40B4-BE49-F238E27FC236}">
                <a16:creationId xmlns:a16="http://schemas.microsoft.com/office/drawing/2014/main" id="{9CCB3F0B-F6BB-4F73-BCAD-3FCC8FA1255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47" r:id="rId1"/>
    <p:sldLayoutId id="2147485048" r:id="rId2"/>
    <p:sldLayoutId id="2147485049" r:id="rId3"/>
    <p:sldLayoutId id="2147485050" r:id="rId4"/>
    <p:sldLayoutId id="2147485051" r:id="rId5"/>
    <p:sldLayoutId id="2147485052" r:id="rId6"/>
    <p:sldLayoutId id="2147485053" r:id="rId7"/>
    <p:sldLayoutId id="2147485054" r:id="rId8"/>
    <p:sldLayoutId id="2147485055" r:id="rId9"/>
    <p:sldLayoutId id="2147485056" r:id="rId1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ço Reservado para Título 1">
            <a:extLst>
              <a:ext uri="{FF2B5EF4-FFF2-40B4-BE49-F238E27FC236}">
                <a16:creationId xmlns:a16="http://schemas.microsoft.com/office/drawing/2014/main" id="{C738FB59-4157-458C-8F68-8BBFE91DF4E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2051" name="Espaço Reservado para Texto 2">
            <a:extLst>
              <a:ext uri="{FF2B5EF4-FFF2-40B4-BE49-F238E27FC236}">
                <a16:creationId xmlns:a16="http://schemas.microsoft.com/office/drawing/2014/main" id="{C6919357-FA36-46F9-B6A3-800E32DC74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2052" name="CaixaDeTexto 5">
            <a:extLst>
              <a:ext uri="{FF2B5EF4-FFF2-40B4-BE49-F238E27FC236}">
                <a16:creationId xmlns:a16="http://schemas.microsoft.com/office/drawing/2014/main" id="{58E61261-F8DE-4F81-B5AB-FAE871C42C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79838" y="3252788"/>
            <a:ext cx="1763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pt-BR" sz="2000" b="1"/>
              <a:t>TEMPLATE 2</a:t>
            </a:r>
          </a:p>
        </p:txBody>
      </p:sp>
      <p:pic>
        <p:nvPicPr>
          <p:cNvPr id="2053" name="Imagem 2">
            <a:extLst>
              <a:ext uri="{FF2B5EF4-FFF2-40B4-BE49-F238E27FC236}">
                <a16:creationId xmlns:a16="http://schemas.microsoft.com/office/drawing/2014/main" id="{B2FE3769-3D70-43CB-8CC2-98F328BBC77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57" r:id="rId1"/>
    <p:sldLayoutId id="2147485058" r:id="rId2"/>
    <p:sldLayoutId id="2147485059" r:id="rId3"/>
    <p:sldLayoutId id="2147485060" r:id="rId4"/>
    <p:sldLayoutId id="2147485061" r:id="rId5"/>
    <p:sldLayoutId id="2147485062" r:id="rId6"/>
    <p:sldLayoutId id="2147485063" r:id="rId7"/>
    <p:sldLayoutId id="2147485064" r:id="rId8"/>
    <p:sldLayoutId id="2147485065" r:id="rId9"/>
    <p:sldLayoutId id="2147485070" r:id="rId10"/>
    <p:sldLayoutId id="214748506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Espaço Reservado para Título 1">
            <a:extLst>
              <a:ext uri="{FF2B5EF4-FFF2-40B4-BE49-F238E27FC236}">
                <a16:creationId xmlns:a16="http://schemas.microsoft.com/office/drawing/2014/main" id="{9F99352D-7981-4853-8146-425016D90C4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3075" name="Espaço Reservado para Texto 2">
            <a:extLst>
              <a:ext uri="{FF2B5EF4-FFF2-40B4-BE49-F238E27FC236}">
                <a16:creationId xmlns:a16="http://schemas.microsoft.com/office/drawing/2014/main" id="{A6377868-E329-4BDD-9AD5-890AA2A4E7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8C4475-8D3F-49D1-9BCF-B3A2D10D7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B76EEF-8037-4CDD-AF28-295BED34BD21}" type="datetimeFigureOut">
              <a:rPr lang="pt-BR"/>
              <a:pPr>
                <a:defRPr/>
              </a:pPr>
              <a:t>13/03/2023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23A43D-CC0E-447E-B830-D404D21A71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D9C497-8C9E-4315-81E4-AF8CDC2DC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022FB65-073B-4846-92D5-81E90D2C195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3079" name="Picture 2" descr="C:\Users\cl0817\Desktop\CoringasLogos.jpg">
            <a:extLst>
              <a:ext uri="{FF2B5EF4-FFF2-40B4-BE49-F238E27FC236}">
                <a16:creationId xmlns:a16="http://schemas.microsoft.com/office/drawing/2014/main" id="{71BC5B46-04CB-4344-A51E-75769CB3A9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Imagem 7">
            <a:extLst>
              <a:ext uri="{FF2B5EF4-FFF2-40B4-BE49-F238E27FC236}">
                <a16:creationId xmlns:a16="http://schemas.microsoft.com/office/drawing/2014/main" id="{3F4B71C4-FB06-4128-83C4-B545D45DA68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Imagem 8">
            <a:extLst>
              <a:ext uri="{FF2B5EF4-FFF2-40B4-BE49-F238E27FC236}">
                <a16:creationId xmlns:a16="http://schemas.microsoft.com/office/drawing/2014/main" id="{5B38B3D8-C6E2-488B-BB15-BC5620E0E70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2275"/>
            <a:ext cx="9161463" cy="390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71" r:id="rId1"/>
    <p:sldLayoutId id="2147485072" r:id="rId2"/>
    <p:sldLayoutId id="2147485073" r:id="rId3"/>
    <p:sldLayoutId id="2147485074" r:id="rId4"/>
    <p:sldLayoutId id="2147485075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m 1">
            <a:extLst>
              <a:ext uri="{FF2B5EF4-FFF2-40B4-BE49-F238E27FC236}">
                <a16:creationId xmlns:a16="http://schemas.microsoft.com/office/drawing/2014/main" id="{2546B3B6-845C-449C-860F-9FEA49F94A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F170740-16EF-4FCF-8500-0970327B1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100" t="15587" r="77600" b="77055"/>
          <a:stretch/>
        </p:blipFill>
        <p:spPr>
          <a:xfrm>
            <a:off x="98684" y="2789749"/>
            <a:ext cx="3565011" cy="69272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1EBDE81-0E34-4AB5-9A21-80BD14AF475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380312" y="116632"/>
            <a:ext cx="1572394" cy="7934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67" r:id="rId1"/>
    <p:sldLayoutId id="2147485068" r:id="rId2"/>
    <p:sldLayoutId id="2147485069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2E231625-1639-383C-45E1-F02FC191019A}"/>
              </a:ext>
            </a:extLst>
          </p:cNvPr>
          <p:cNvSpPr>
            <a:spLocks noGrp="1"/>
          </p:cNvSpPr>
          <p:nvPr/>
        </p:nvSpPr>
        <p:spPr bwMode="auto">
          <a:xfrm>
            <a:off x="3924300" y="2781300"/>
            <a:ext cx="3529013" cy="7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>
                <a:latin typeface="Arial"/>
                <a:cs typeface="Arial"/>
              </a:rPr>
              <a:t>TECNOLOGIA EM IA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75329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>
            <a:extLst>
              <a:ext uri="{FF2B5EF4-FFF2-40B4-BE49-F238E27FC236}">
                <a16:creationId xmlns:a16="http://schemas.microsoft.com/office/drawing/2014/main" id="{9A343EA1-6647-17DC-0EFD-6A0417352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pt-B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pt-BR" altLang="zh-CN" sz="2800" b="1">
                <a:latin typeface="Arial"/>
                <a:ea typeface="宋体"/>
                <a:cs typeface="Arial"/>
              </a:rPr>
              <a:t>Primórdios da Mecânica Quântica</a:t>
            </a:r>
            <a:endParaRPr lang="pt-BR" altLang="pt-BR" sz="2800" b="1">
              <a:ea typeface="宋体" panose="02010600030101010101" pitchFamily="2" charset="-122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4839E2D3-CC2C-46B3-1DAE-A338F68F535B}"/>
              </a:ext>
            </a:extLst>
          </p:cNvPr>
          <p:cNvSpPr txBox="1">
            <a:spLocks/>
          </p:cNvSpPr>
          <p:nvPr/>
        </p:nvSpPr>
        <p:spPr bwMode="auto">
          <a:xfrm>
            <a:off x="660076" y="1156398"/>
            <a:ext cx="8065400" cy="1590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>
                <a:latin typeface="Arial"/>
                <a:cs typeface="Arial"/>
              </a:rPr>
              <a:t>Quando um elétron é emitido da superfície do metal, sua energia cinética K será dada pela energia do fóton </a:t>
            </a:r>
            <a:r>
              <a:rPr lang="pt-BR" sz="2400" err="1">
                <a:latin typeface="Arial"/>
                <a:cs typeface="Arial"/>
              </a:rPr>
              <a:t>hv</a:t>
            </a:r>
            <a:r>
              <a:rPr lang="pt-BR" sz="2400">
                <a:latin typeface="Arial"/>
                <a:cs typeface="Arial"/>
              </a:rPr>
              <a:t> incidente absorvido menos o trabalho w necessário para remover o elétron do metal:</a:t>
            </a:r>
            <a:endParaRPr lang="pt-BR" sz="2400" err="1"/>
          </a:p>
        </p:txBody>
      </p:sp>
      <p:pic>
        <p:nvPicPr>
          <p:cNvPr id="8" name="Imagem 8" descr="Forma&#10;&#10;Descrição gerada automaticamente">
            <a:extLst>
              <a:ext uri="{FF2B5EF4-FFF2-40B4-BE49-F238E27FC236}">
                <a16:creationId xmlns:a16="http://schemas.microsoft.com/office/drawing/2014/main" id="{8FB2EA30-F57A-0F69-DD8F-5016C6ECD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78" y="3487336"/>
            <a:ext cx="6441400" cy="3254958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6E21C3DE-E9F7-F3C1-7975-058FE3C33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967" y="2935322"/>
            <a:ext cx="2743200" cy="36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46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>
            <a:extLst>
              <a:ext uri="{FF2B5EF4-FFF2-40B4-BE49-F238E27FC236}">
                <a16:creationId xmlns:a16="http://schemas.microsoft.com/office/drawing/2014/main" id="{9A343EA1-6647-17DC-0EFD-6A0417352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pt-B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pt-BR" altLang="zh-CN" sz="2800" b="1">
                <a:latin typeface="Arial"/>
                <a:ea typeface="宋体"/>
                <a:cs typeface="Arial"/>
              </a:rPr>
              <a:t>Primórdios da Mecânica Quântica</a:t>
            </a:r>
            <a:endParaRPr lang="pt-BR" altLang="pt-BR" sz="2800" b="1">
              <a:ea typeface="宋体" panose="02010600030101010101" pitchFamily="2" charset="-122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4839E2D3-CC2C-46B3-1DAE-A338F68F535B}"/>
              </a:ext>
            </a:extLst>
          </p:cNvPr>
          <p:cNvSpPr txBox="1">
            <a:spLocks/>
          </p:cNvSpPr>
          <p:nvPr/>
        </p:nvSpPr>
        <p:spPr bwMode="auto">
          <a:xfrm>
            <a:off x="660076" y="1156398"/>
            <a:ext cx="8065400" cy="1590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>
                <a:latin typeface="Arial"/>
                <a:cs typeface="Arial"/>
              </a:rPr>
              <a:t>Alguns elétrons estão mais fortemente ligados do que outros. Se considerarmos que o elétron com a ligação mais fraca, o fotoelétron vai emergir com a energia cinética máxima:</a:t>
            </a:r>
            <a:endParaRPr lang="pt-BR" sz="2400"/>
          </a:p>
        </p:txBody>
      </p:sp>
      <p:pic>
        <p:nvPicPr>
          <p:cNvPr id="8" name="Imagem 8" descr="Forma&#10;&#10;Descrição gerada automaticamente">
            <a:extLst>
              <a:ext uri="{FF2B5EF4-FFF2-40B4-BE49-F238E27FC236}">
                <a16:creationId xmlns:a16="http://schemas.microsoft.com/office/drawing/2014/main" id="{8FB2EA30-F57A-0F69-DD8F-5016C6ECD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78" y="3487336"/>
            <a:ext cx="6441400" cy="3254958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2BD2CE7E-E508-2D61-E69D-5CBA05B41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222" y="2790076"/>
            <a:ext cx="2743200" cy="32461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CAC7039-A793-6124-54FC-6F62893E2663}"/>
              </a:ext>
            </a:extLst>
          </p:cNvPr>
          <p:cNvSpPr txBox="1"/>
          <p:nvPr/>
        </p:nvSpPr>
        <p:spPr>
          <a:xfrm>
            <a:off x="661969" y="3159798"/>
            <a:ext cx="78006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latin typeface="Arial"/>
                <a:cs typeface="Arial"/>
              </a:rPr>
              <a:t>onde definimos         como a </a:t>
            </a:r>
            <a:r>
              <a:rPr lang="pt-BR" sz="2400" u="sng">
                <a:latin typeface="Arial"/>
                <a:cs typeface="Arial"/>
              </a:rPr>
              <a:t>função trabalho</a:t>
            </a:r>
            <a:r>
              <a:rPr lang="pt-BR" sz="2400">
                <a:latin typeface="Arial"/>
                <a:cs typeface="Arial"/>
              </a:rPr>
              <a:t>.</a:t>
            </a:r>
          </a:p>
        </p:txBody>
      </p:sp>
      <p:pic>
        <p:nvPicPr>
          <p:cNvPr id="6" name="Imagem 9">
            <a:extLst>
              <a:ext uri="{FF2B5EF4-FFF2-40B4-BE49-F238E27FC236}">
                <a16:creationId xmlns:a16="http://schemas.microsoft.com/office/drawing/2014/main" id="{055DFA91-EBC9-3A1D-97E7-32BBB87D2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291" y="3296789"/>
            <a:ext cx="484452" cy="2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15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>
            <a:extLst>
              <a:ext uri="{FF2B5EF4-FFF2-40B4-BE49-F238E27FC236}">
                <a16:creationId xmlns:a16="http://schemas.microsoft.com/office/drawing/2014/main" id="{9A343EA1-6647-17DC-0EFD-6A0417352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pt-B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pt-BR" altLang="zh-CN" sz="2800" b="1">
                <a:latin typeface="Arial"/>
                <a:ea typeface="宋体"/>
                <a:cs typeface="Arial"/>
              </a:rPr>
              <a:t>Primórdios da Mecânica Quântica</a:t>
            </a:r>
            <a:endParaRPr lang="pt-BR" altLang="pt-BR" sz="2800" b="1">
              <a:ea typeface="宋体" panose="02010600030101010101" pitchFamily="2" charset="-122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4839E2D3-CC2C-46B3-1DAE-A338F68F535B}"/>
              </a:ext>
            </a:extLst>
          </p:cNvPr>
          <p:cNvSpPr txBox="1">
            <a:spLocks/>
          </p:cNvSpPr>
          <p:nvPr/>
        </p:nvSpPr>
        <p:spPr bwMode="auto">
          <a:xfrm>
            <a:off x="660076" y="1156398"/>
            <a:ext cx="8065400" cy="546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>
                <a:latin typeface="Arial"/>
                <a:cs typeface="Arial"/>
              </a:rPr>
              <a:t>Vejamos como a hipótese de Einstein resolve os problemas apresentados anteriormente.</a:t>
            </a:r>
          </a:p>
          <a:p>
            <a:pPr marL="0" indent="0">
              <a:buNone/>
            </a:pPr>
            <a:endParaRPr lang="pt-BR" sz="2400">
              <a:latin typeface="Arial"/>
              <a:cs typeface="Arial"/>
            </a:endParaRPr>
          </a:p>
          <a:p>
            <a:r>
              <a:rPr lang="pt-BR" sz="2400">
                <a:latin typeface="Arial"/>
                <a:cs typeface="Arial"/>
              </a:rPr>
              <a:t>Dobrar a intensidade da luz meramente dobra o número de fótons e portanto duplica a corrente fotoelétrica, e não afeta a energia cinética dos fótons.</a:t>
            </a:r>
          </a:p>
          <a:p>
            <a:r>
              <a:rPr lang="pt-BR" sz="2400">
                <a:latin typeface="Arial"/>
                <a:cs typeface="Arial"/>
              </a:rPr>
              <a:t>Um fóton com energia                   jamais irá ejetar um elétron da placa metálica, não importa quantos fótons tenhamos (intensidade da luz).</a:t>
            </a:r>
          </a:p>
          <a:p>
            <a:r>
              <a:rPr lang="pt-BR" sz="2400">
                <a:latin typeface="Arial"/>
                <a:cs typeface="Arial"/>
              </a:rPr>
              <a:t>Já a ausência de retardamento é explicada pela hipótese do fóton, pois a energia passa a ser fornecida em pacotes concentrados.</a:t>
            </a:r>
          </a:p>
        </p:txBody>
      </p:sp>
      <p:pic>
        <p:nvPicPr>
          <p:cNvPr id="2" name="Imagem 8">
            <a:extLst>
              <a:ext uri="{FF2B5EF4-FFF2-40B4-BE49-F238E27FC236}">
                <a16:creationId xmlns:a16="http://schemas.microsoft.com/office/drawing/2014/main" id="{76BC365E-B41D-24AD-9A27-C0E5F069C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941" y="3640421"/>
            <a:ext cx="1428089" cy="34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9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9BEB3DD-6362-2E14-1BAD-C955FEBE01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>
                <a:latin typeface="Arial"/>
                <a:cs typeface="Arial"/>
              </a:rPr>
              <a:t>EXERCÍCIOS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744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3B939F-BCB5-BC47-8C42-DB336F8AD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165225"/>
            <a:ext cx="8497887" cy="3209588"/>
          </a:xfrm>
        </p:spPr>
        <p:txBody>
          <a:bodyPr/>
          <a:lstStyle/>
          <a:p>
            <a:pPr marL="0" indent="0" algn="ctr">
              <a:buNone/>
            </a:pPr>
            <a:r>
              <a:rPr lang="pt-BR" b="1">
                <a:latin typeface="Arial"/>
                <a:cs typeface="Arial"/>
              </a:rPr>
              <a:t>Exercícios</a:t>
            </a:r>
          </a:p>
          <a:p>
            <a:pPr marL="514350" indent="-514350">
              <a:buAutoNum type="arabicPeriod"/>
            </a:pPr>
            <a:endParaRPr lang="pt-BR"/>
          </a:p>
          <a:p>
            <a:pPr marL="514350" indent="-514350">
              <a:buAutoNum type="arabicPeriod"/>
            </a:pPr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68D5597-2A05-90AB-1E6A-05153AE4D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pt-BR">
                <a:latin typeface="Arial"/>
                <a:cs typeface="Arial"/>
              </a:rPr>
              <a:t>Primórdios da Mecânica Quântica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26D34C-49EB-774E-28D2-53E09BE0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50" y="3336416"/>
            <a:ext cx="2743200" cy="324612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9CD60B84-7B11-163F-9868-832EFEBCDBB2}"/>
              </a:ext>
            </a:extLst>
          </p:cNvPr>
          <p:cNvSpPr txBox="1">
            <a:spLocks/>
          </p:cNvSpPr>
          <p:nvPr/>
        </p:nvSpPr>
        <p:spPr bwMode="auto">
          <a:xfrm>
            <a:off x="674453" y="1717114"/>
            <a:ext cx="8065400" cy="4667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pt-BR" sz="2400" dirty="0">
                <a:latin typeface="Arial"/>
                <a:cs typeface="Arial"/>
              </a:rPr>
              <a:t>Seja                            a função trabalho de uma superfície metálica, obtenha a frequência mínima necessária para que um fóton consiga ejetar elétrons dessa placa. Use:</a:t>
            </a:r>
          </a:p>
          <a:p>
            <a:pPr marL="457200" indent="-457200">
              <a:buAutoNum type="arabicPeriod"/>
            </a:pPr>
            <a:endParaRPr lang="pt-BR" sz="2400" dirty="0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endParaRPr lang="pt-BR" sz="2400" dirty="0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endParaRPr lang="pt-BR" sz="2400" dirty="0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pt-BR" sz="2400" dirty="0">
                <a:latin typeface="Arial"/>
                <a:cs typeface="Arial"/>
              </a:rPr>
              <a:t>Se incidirmos luz amarela                        (luz amarela) na superfície descrita acima, observaremos efeito fotoelétrico? Use também:</a:t>
            </a:r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71B05CE7-64F9-7F0C-AC36-6D3FFC1D4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47" y="1793057"/>
            <a:ext cx="2139353" cy="338904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4B82D914-7701-D537-5BB1-D9D4339E1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022" y="3343036"/>
            <a:ext cx="3217652" cy="330078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9976AC42-3F9C-4876-11A9-D168FC69B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552" y="3855580"/>
            <a:ext cx="3447465" cy="382393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04083216-4117-A8E1-A1FC-93EA2A4F0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5838" y="4600815"/>
            <a:ext cx="1861914" cy="364255"/>
          </a:xfrm>
          <a:prstGeom prst="rect">
            <a:avLst/>
          </a:prstGeom>
        </p:spPr>
      </p:pic>
      <p:pic>
        <p:nvPicPr>
          <p:cNvPr id="13" name="Imagem 13">
            <a:extLst>
              <a:ext uri="{FF2B5EF4-FFF2-40B4-BE49-F238E27FC236}">
                <a16:creationId xmlns:a16="http://schemas.microsoft.com/office/drawing/2014/main" id="{50B084BF-FA93-2D8C-5939-A16C4948E0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1753" y="5924955"/>
            <a:ext cx="1584206" cy="39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31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Texto 4">
            <a:extLst>
              <a:ext uri="{FF2B5EF4-FFF2-40B4-BE49-F238E27FC236}">
                <a16:creationId xmlns:a16="http://schemas.microsoft.com/office/drawing/2014/main" id="{8155955D-0A2A-48D0-9A79-BBD75FA3E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213100"/>
            <a:ext cx="9144000" cy="792163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dirty="0">
                <a:latin typeface="Arial"/>
                <a:cs typeface="Arial"/>
              </a:rPr>
              <a:t>COMPUTAÇÃO QUÂNTICA &amp; IA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683727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BBE6E2D3-FF02-4E61-8B8C-74D3036FE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2565400"/>
            <a:ext cx="4679950" cy="138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t">
            <a:spAutoFit/>
          </a:bodyPr>
          <a:lstStyle/>
          <a:p>
            <a:pPr eaLnBrk="1" hangingPunct="1">
              <a:defRPr/>
            </a:pPr>
            <a:r>
              <a:rPr kumimoji="1" lang="en-US" sz="140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Copyright © </a:t>
            </a:r>
            <a:r>
              <a:rPr kumimoji="1" lang="en-US" sz="1400" b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2023  </a:t>
            </a:r>
            <a:r>
              <a:rPr kumimoji="1" lang="en-US" sz="140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Prof. Jefferson Diniz</a:t>
            </a:r>
            <a:endParaRPr kumimoji="1" lang="en-US" sz="140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defRPr/>
            </a:pPr>
            <a:endParaRPr kumimoji="1" lang="en-US" sz="140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defRPr/>
            </a:pP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Todos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direitos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reservados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.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Reprodução ou divulgação 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total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parcial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deste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documento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é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expressamente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proibida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sem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o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consentimento formal, por escrito,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do Professor Jefferson Diniz.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Espaço Reservado para Texto 4">
            <a:extLst>
              <a:ext uri="{FF2B5EF4-FFF2-40B4-BE49-F238E27FC236}">
                <a16:creationId xmlns:a16="http://schemas.microsoft.com/office/drawing/2014/main" id="{9F62D58F-4C56-47EE-A965-7EAD57F53EA9}"/>
              </a:ext>
            </a:extLst>
          </p:cNvPr>
          <p:cNvSpPr txBox="1">
            <a:spLocks/>
          </p:cNvSpPr>
          <p:nvPr/>
        </p:nvSpPr>
        <p:spPr bwMode="auto">
          <a:xfrm>
            <a:off x="1531703" y="5805488"/>
            <a:ext cx="4807049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4" algn="r" eaLnBrk="1" hangingPunct="1">
              <a:spcBef>
                <a:spcPct val="20000"/>
              </a:spcBef>
            </a:pPr>
            <a:r>
              <a:rPr lang="nb-NO" altLang="pt-BR" sz="1200" b="1" dirty="0">
                <a:solidFill>
                  <a:srgbClr val="D9D9D9"/>
                </a:solidFill>
                <a:latin typeface="Arial"/>
                <a:cs typeface="Arial"/>
              </a:rPr>
              <a:t>Prof. Jefferson </a:t>
            </a:r>
            <a:r>
              <a:rPr lang="nb-NO" altLang="pt-BR" sz="1200" b="1" dirty="0" err="1">
                <a:solidFill>
                  <a:srgbClr val="D9D9D9"/>
                </a:solidFill>
                <a:latin typeface="Arial"/>
                <a:cs typeface="Arial"/>
              </a:rPr>
              <a:t>Diniz</a:t>
            </a:r>
            <a:r>
              <a:rPr lang="nb-NO" altLang="pt-BR" sz="1200" b="1" dirty="0">
                <a:solidFill>
                  <a:srgbClr val="D9D9D9"/>
                </a:solidFill>
                <a:latin typeface="Arial"/>
                <a:cs typeface="Arial"/>
              </a:rPr>
              <a:t> </a:t>
            </a:r>
            <a:endParaRPr lang="nb-NO" altLang="pt-BR" sz="1200" b="1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</a:pPr>
            <a:r>
              <a:rPr lang="nb-NO" altLang="pt-BR" sz="1200" dirty="0">
                <a:solidFill>
                  <a:srgbClr val="D9D9D9"/>
                </a:solidFill>
                <a:latin typeface="Arial"/>
                <a:cs typeface="Arial"/>
              </a:rPr>
              <a:t>EMAIL </a:t>
            </a:r>
            <a:r>
              <a:rPr lang="nb-NO" sz="1200" dirty="0">
                <a:solidFill>
                  <a:schemeClr val="bg1"/>
                </a:solidFill>
                <a:latin typeface="Arial"/>
                <a:cs typeface="Arial"/>
              </a:rPr>
              <a:t>profjefferson.oliveira@fiap.com.br</a:t>
            </a:r>
            <a:endParaRPr lang="nb-NO" altLang="pt-BR" sz="1200">
              <a:solidFill>
                <a:schemeClr val="bg1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nb-NO" altLang="pt-BR" sz="1200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nb-NO" altLang="pt-BR" sz="1200" dirty="0">
                <a:solidFill>
                  <a:srgbClr val="D9D9D9"/>
                </a:solidFill>
                <a:latin typeface="Arial"/>
                <a:cs typeface="Arial"/>
              </a:rPr>
              <a:t>2023</a:t>
            </a:r>
            <a:endParaRPr lang="nb-NO" altLang="pt-BR" sz="1200" dirty="0">
              <a:solidFill>
                <a:srgbClr val="D9D9D9"/>
              </a:solidFill>
            </a:endParaRPr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39AD5BD5-7A91-F12B-9980-F08152036ED5}"/>
              </a:ext>
            </a:extLst>
          </p:cNvPr>
          <p:cNvSpPr>
            <a:spLocks noGrp="1"/>
          </p:cNvSpPr>
          <p:nvPr/>
        </p:nvSpPr>
        <p:spPr bwMode="auto">
          <a:xfrm>
            <a:off x="4067175" y="2781300"/>
            <a:ext cx="3529013" cy="7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dirty="0">
                <a:latin typeface="Arial"/>
                <a:cs typeface="Arial"/>
              </a:rPr>
              <a:t>COMPUTAÇÃO QUÂNTICA &amp; IA</a:t>
            </a:r>
            <a:endParaRPr lang="pt-BR" dirty="0"/>
          </a:p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94921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5">
            <a:extLst>
              <a:ext uri="{FF2B5EF4-FFF2-40B4-BE49-F238E27FC236}">
                <a16:creationId xmlns:a16="http://schemas.microsoft.com/office/drawing/2014/main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81075"/>
            <a:ext cx="7312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None/>
            </a:pPr>
            <a:r>
              <a:rPr lang="pt-BR" altLang="pt-BR" sz="2400">
                <a:latin typeface="Arial"/>
                <a:cs typeface="Arial"/>
              </a:rPr>
              <a:t>Efeito Fotoelétrico - O que é?</a:t>
            </a:r>
            <a:endParaRPr lang="pt-BR" altLang="pt-BR" sz="2400"/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05659626-E4CC-55A0-1860-14CB9D75F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pt-B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pt-BR" altLang="zh-CN" sz="2800" b="1">
                <a:latin typeface="Arial"/>
                <a:ea typeface="宋体"/>
                <a:cs typeface="Arial"/>
              </a:rPr>
              <a:t>Primórdios da Mecânica Quântica</a:t>
            </a:r>
            <a:endParaRPr lang="pt-BR" altLang="pt-BR" sz="2800" b="1">
              <a:ea typeface="宋体" panose="02010600030101010101" pitchFamily="2" charset="-122"/>
            </a:endParaRPr>
          </a:p>
        </p:txBody>
      </p:sp>
      <p:pic>
        <p:nvPicPr>
          <p:cNvPr id="3" name="Imagem 3" descr="Forma, Seta&#10;&#10;Descrição gerada automaticamente">
            <a:extLst>
              <a:ext uri="{FF2B5EF4-FFF2-40B4-BE49-F238E27FC236}">
                <a16:creationId xmlns:a16="http://schemas.microsoft.com/office/drawing/2014/main" id="{ACE86CA3-BC13-29FC-30EF-69B16E39C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48" y="1823394"/>
            <a:ext cx="3926139" cy="3943792"/>
          </a:xfrm>
          <a:prstGeom prst="rect">
            <a:avLst/>
          </a:prstGeom>
        </p:spPr>
      </p:pic>
      <p:sp>
        <p:nvSpPr>
          <p:cNvPr id="4" name="Text Box 5">
            <a:extLst>
              <a:ext uri="{FF2B5EF4-FFF2-40B4-BE49-F238E27FC236}">
                <a16:creationId xmlns:a16="http://schemas.microsoft.com/office/drawing/2014/main" id="{88A2EC3E-AED0-0AFF-B98E-0A9055CBA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7494" y="2632898"/>
            <a:ext cx="404672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just"/>
            <a:r>
              <a:rPr lang="pt-BR" altLang="pt-BR" sz="2400">
                <a:latin typeface="Arial"/>
                <a:cs typeface="Arial"/>
              </a:rPr>
              <a:t>O </a:t>
            </a:r>
            <a:r>
              <a:rPr lang="pt-BR" altLang="pt-BR" sz="2400" b="1">
                <a:latin typeface="Arial"/>
                <a:cs typeface="Arial"/>
              </a:rPr>
              <a:t>efeito fotoelétrico</a:t>
            </a:r>
            <a:r>
              <a:rPr lang="pt-BR" altLang="pt-BR" sz="2400">
                <a:latin typeface="Arial"/>
                <a:cs typeface="Arial"/>
              </a:rPr>
              <a:t> é um fenômeno que descreve a emissão de elétrons por algum material, geralmente metálico, exposto a uma </a:t>
            </a:r>
            <a:r>
              <a:rPr lang="pt-BR" altLang="pt-BR" sz="2400" b="1">
                <a:latin typeface="Arial"/>
                <a:cs typeface="Arial"/>
              </a:rPr>
              <a:t>radiação eletromagnética</a:t>
            </a:r>
            <a:r>
              <a:rPr lang="pt-BR" altLang="pt-BR" sz="2400">
                <a:latin typeface="Arial"/>
                <a:cs typeface="Arial"/>
              </a:rPr>
              <a:t>. 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>
            <a:extLst>
              <a:ext uri="{FF2B5EF4-FFF2-40B4-BE49-F238E27FC236}">
                <a16:creationId xmlns:a16="http://schemas.microsoft.com/office/drawing/2014/main" id="{E850927D-2CA1-D0E0-16C9-C94AFCDAD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pt-B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pt-BR" altLang="zh-CN" sz="2800" b="1">
                <a:latin typeface="Arial"/>
                <a:ea typeface="宋体"/>
                <a:cs typeface="Arial"/>
              </a:rPr>
              <a:t>Primórdios da Mecânica Quântica</a:t>
            </a:r>
            <a:endParaRPr lang="pt-BR" altLang="pt-BR" sz="2800" b="1">
              <a:ea typeface="宋体" panose="02010600030101010101" pitchFamily="2" charset="-122"/>
            </a:endParaRPr>
          </a:p>
        </p:txBody>
      </p:sp>
      <p:pic>
        <p:nvPicPr>
          <p:cNvPr id="6" name="Imagem 6" descr="Foto preta e branca de homem de terno e gravata olhando para o lado&#10;&#10;Descrição gerada automaticamente">
            <a:extLst>
              <a:ext uri="{FF2B5EF4-FFF2-40B4-BE49-F238E27FC236}">
                <a16:creationId xmlns:a16="http://schemas.microsoft.com/office/drawing/2014/main" id="{857F500C-B6B9-65AD-A998-42A6C502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71" y="1928727"/>
            <a:ext cx="2743199" cy="3441858"/>
          </a:xfrm>
          <a:prstGeom prst="rect">
            <a:avLst/>
          </a:prstGeom>
        </p:spPr>
      </p:pic>
      <p:sp>
        <p:nvSpPr>
          <p:cNvPr id="8" name="Text Box 5">
            <a:extLst>
              <a:ext uri="{FF2B5EF4-FFF2-40B4-BE49-F238E27FC236}">
                <a16:creationId xmlns:a16="http://schemas.microsoft.com/office/drawing/2014/main" id="{3B277510-5B9B-3CF2-042E-048A18EC2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81075"/>
            <a:ext cx="7312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None/>
            </a:pPr>
            <a:r>
              <a:rPr lang="pt-BR" altLang="pt-BR" sz="2400">
                <a:latin typeface="Arial"/>
                <a:cs typeface="Arial"/>
              </a:rPr>
              <a:t>Efeito Fotoelétrico - Descoberta</a:t>
            </a:r>
            <a:endParaRPr lang="pt-BR" altLang="pt-BR" sz="240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45B50F0-84F7-7A8C-55C8-B9C990E351C6}"/>
              </a:ext>
            </a:extLst>
          </p:cNvPr>
          <p:cNvSpPr txBox="1"/>
          <p:nvPr/>
        </p:nvSpPr>
        <p:spPr>
          <a:xfrm>
            <a:off x="1015019" y="5542888"/>
            <a:ext cx="18005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latin typeface="Arial"/>
                <a:cs typeface="Arial"/>
              </a:rPr>
              <a:t>Heinrich Hertz (1857-1894)</a:t>
            </a:r>
            <a:endParaRPr lang="pt-BR" b="1"/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CCCBE85A-A281-734D-D1AD-3FF57D20E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7263" y="2120976"/>
            <a:ext cx="4858739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just"/>
            <a:r>
              <a:rPr lang="pt-BR" altLang="pt-BR" sz="2400">
                <a:latin typeface="Arial"/>
                <a:cs typeface="Arial"/>
              </a:rPr>
              <a:t>Entre os anos de 1886 e 1887, o físico alemão </a:t>
            </a:r>
            <a:r>
              <a:rPr lang="pt-BR" sz="2400" b="1">
                <a:latin typeface="Arial"/>
                <a:cs typeface="Arial"/>
              </a:rPr>
              <a:t>Heinrich Hertz </a:t>
            </a:r>
            <a:r>
              <a:rPr lang="pt-BR" sz="2400">
                <a:latin typeface="Arial"/>
                <a:cs typeface="Arial"/>
              </a:rPr>
              <a:t>realizou vários experimentos de eletromagnetismo em seu laboratório. Dentre eles, a comprovação da existência de ondas eletromagnéticas e a descoberta do </a:t>
            </a:r>
            <a:r>
              <a:rPr lang="pt-BR" sz="2400" b="1">
                <a:latin typeface="Arial"/>
                <a:cs typeface="Arial"/>
              </a:rPr>
              <a:t>efeito fotoelétrico</a:t>
            </a:r>
            <a:r>
              <a:rPr lang="pt-BR" sz="2400">
                <a:latin typeface="Arial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7687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>
            <a:extLst>
              <a:ext uri="{FF2B5EF4-FFF2-40B4-BE49-F238E27FC236}">
                <a16:creationId xmlns:a16="http://schemas.microsoft.com/office/drawing/2014/main" id="{E850927D-2CA1-D0E0-16C9-C94AFCDAD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pt-B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pt-BR" altLang="zh-CN" sz="2800" b="1">
                <a:latin typeface="Arial"/>
                <a:ea typeface="宋体"/>
                <a:cs typeface="Arial"/>
              </a:rPr>
              <a:t>Primórdios da Mecânica Quântica</a:t>
            </a:r>
            <a:endParaRPr lang="pt-BR" altLang="pt-BR" sz="2800" b="1">
              <a:ea typeface="宋体" panose="02010600030101010101" pitchFamily="2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3B277510-5B9B-3CF2-042E-048A18EC2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81075"/>
            <a:ext cx="7312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None/>
            </a:pPr>
            <a:r>
              <a:rPr lang="pt-BR" altLang="pt-BR" sz="2400">
                <a:latin typeface="Arial"/>
                <a:cs typeface="Arial"/>
              </a:rPr>
              <a:t>Efeito Fotoelétrico</a:t>
            </a:r>
            <a:endParaRPr lang="pt-BR" altLang="pt-BR" sz="2400"/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CCCBE85A-A281-734D-D1AD-3FF57D20E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653184"/>
            <a:ext cx="852163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just"/>
            <a:r>
              <a:rPr lang="pt-BR" altLang="pt-BR" sz="2400">
                <a:latin typeface="Arial"/>
                <a:cs typeface="Arial"/>
              </a:rPr>
              <a:t>Em 1887, Hertz estudava a produção de cargas elétricas entre duas superfícies de metal quando percebeu que a descarga elétrica era mais facilmente obtida quando luz ultravioleta era incidida sobre a placa metálica.</a:t>
            </a:r>
            <a:endParaRPr lang="pt-BR" sz="2400">
              <a:latin typeface="Arial"/>
              <a:cs typeface="Arial"/>
            </a:endParaRPr>
          </a:p>
        </p:txBody>
      </p:sp>
      <p:pic>
        <p:nvPicPr>
          <p:cNvPr id="14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DA44920-D69F-D560-8493-7CD98A27F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71" y="3259191"/>
            <a:ext cx="4455493" cy="35965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703B9F7-FFFE-6979-583E-593039967061}"/>
              </a:ext>
            </a:extLst>
          </p:cNvPr>
          <p:cNvSpPr txBox="1"/>
          <p:nvPr/>
        </p:nvSpPr>
        <p:spPr>
          <a:xfrm>
            <a:off x="5284126" y="4330949"/>
            <a:ext cx="367452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latin typeface="Arial"/>
                <a:cs typeface="Arial"/>
              </a:rPr>
              <a:t>Os elétrons emitidos são muitas vezes chamados de </a:t>
            </a:r>
            <a:r>
              <a:rPr lang="pt-BR" sz="2400" b="1">
                <a:latin typeface="Arial"/>
                <a:cs typeface="Arial"/>
              </a:rPr>
              <a:t>fotoelétrons</a:t>
            </a:r>
            <a:r>
              <a:rPr lang="pt-BR" sz="2400">
                <a:latin typeface="Arial"/>
                <a:cs typeface="Arial"/>
              </a:rPr>
              <a:t>.</a:t>
            </a:r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3009167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>
            <a:extLst>
              <a:ext uri="{FF2B5EF4-FFF2-40B4-BE49-F238E27FC236}">
                <a16:creationId xmlns:a16="http://schemas.microsoft.com/office/drawing/2014/main" id="{E850927D-2CA1-D0E0-16C9-C94AFCDAD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pt-B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pt-BR" altLang="zh-CN" sz="2800" b="1">
                <a:latin typeface="Arial"/>
                <a:ea typeface="宋体"/>
                <a:cs typeface="Arial"/>
              </a:rPr>
              <a:t>Primórdios da Mecânica Quântica</a:t>
            </a:r>
            <a:endParaRPr lang="pt-BR" altLang="pt-BR" sz="2800" b="1">
              <a:ea typeface="宋体" panose="02010600030101010101" pitchFamily="2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3B277510-5B9B-3CF2-042E-048A18EC2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81075"/>
            <a:ext cx="7312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None/>
            </a:pPr>
            <a:r>
              <a:rPr lang="pt-BR" altLang="pt-BR" sz="2400">
                <a:latin typeface="Arial"/>
                <a:cs typeface="Arial"/>
              </a:rPr>
              <a:t>Efeito Fotoelétrico</a:t>
            </a:r>
            <a:endParaRPr lang="pt-BR" altLang="pt-BR" sz="2400"/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CCCBE85A-A281-734D-D1AD-3FF57D20E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653184"/>
            <a:ext cx="852163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just"/>
            <a:r>
              <a:rPr lang="pt-BR" sz="2400">
                <a:latin typeface="Arial"/>
                <a:cs typeface="Arial"/>
              </a:rPr>
              <a:t>Se  a polaridade da bateria for invertida, vai existir um potencial impedindo a emissão dos elétrons, porém a corrente não cai imediatamente a zero, e alguns elétrons ainda poderão alcançar a placa oposta.</a:t>
            </a:r>
            <a:endParaRPr lang="pt-BR" sz="2400"/>
          </a:p>
        </p:txBody>
      </p:sp>
      <p:pic>
        <p:nvPicPr>
          <p:cNvPr id="14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DA44920-D69F-D560-8493-7CD98A27F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1" y="3162102"/>
            <a:ext cx="4455493" cy="3596508"/>
          </a:xfrm>
          <a:prstGeom prst="rect">
            <a:avLst/>
          </a:prstGeom>
        </p:spPr>
      </p:pic>
      <p:pic>
        <p:nvPicPr>
          <p:cNvPr id="6" name="Imagem 3" descr="Diagrama&#10;&#10;Descrição gerada automaticamente">
            <a:extLst>
              <a:ext uri="{FF2B5EF4-FFF2-40B4-BE49-F238E27FC236}">
                <a16:creationId xmlns:a16="http://schemas.microsoft.com/office/drawing/2014/main" id="{78BD7002-8733-CA30-EED5-7FE41AE5C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604" y="3221039"/>
            <a:ext cx="3855308" cy="336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99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447AF3-BF2C-6FE5-2CFB-E486789A8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165225"/>
            <a:ext cx="8497887" cy="2005424"/>
          </a:xfrm>
        </p:spPr>
        <p:txBody>
          <a:bodyPr/>
          <a:lstStyle/>
          <a:p>
            <a:pPr marL="0" indent="0" algn="just">
              <a:buNone/>
            </a:pPr>
            <a:r>
              <a:rPr lang="pt-BR">
                <a:latin typeface="Arial"/>
                <a:cs typeface="Arial"/>
              </a:rPr>
              <a:t>Se a diferença de potencial associada a bateria for suficientemente grande, um valor limite     é atingido, e a corrente cai a zero.</a:t>
            </a:r>
            <a:endParaRPr lang="pt-BR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979A5873-F85E-DAD6-608B-A5D4D2F0E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pt-B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pt-BR" altLang="zh-CN" sz="2800" b="1">
                <a:latin typeface="Arial"/>
                <a:ea typeface="宋体"/>
                <a:cs typeface="Arial"/>
              </a:rPr>
              <a:t>Primórdios da Mecânica Quântica</a:t>
            </a:r>
            <a:endParaRPr lang="pt-BR" altLang="pt-BR" sz="2800" b="1">
              <a:ea typeface="宋体" panose="02010600030101010101" pitchFamily="2" charset="-122"/>
            </a:endParaRPr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8E1C2B9D-BA76-5227-90D4-ACFAE8023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598" y="1718516"/>
            <a:ext cx="355984" cy="336245"/>
          </a:xfrm>
          <a:prstGeom prst="rect">
            <a:avLst/>
          </a:prstGeom>
        </p:spPr>
      </p:pic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E941BCC-518B-A525-FEF4-F5173F7B3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70" y="3168081"/>
            <a:ext cx="3855308" cy="336389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D33DFF6-8F52-A24F-6390-3F55A67A33DF}"/>
              </a:ext>
            </a:extLst>
          </p:cNvPr>
          <p:cNvSpPr txBox="1"/>
          <p:nvPr/>
        </p:nvSpPr>
        <p:spPr>
          <a:xfrm>
            <a:off x="4648635" y="3025350"/>
            <a:ext cx="429235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latin typeface="Arial"/>
                <a:cs typeface="Arial"/>
              </a:rPr>
              <a:t>Essa condição de equilíbrio em     garante que a energia cinética do fotoelétron mais rápido emitido será </a:t>
            </a:r>
            <a:endParaRPr lang="pt-BR" sz="2400"/>
          </a:p>
        </p:txBody>
      </p:sp>
      <p:pic>
        <p:nvPicPr>
          <p:cNvPr id="6" name="Imagem 10">
            <a:extLst>
              <a:ext uri="{FF2B5EF4-FFF2-40B4-BE49-F238E27FC236}">
                <a16:creationId xmlns:a16="http://schemas.microsoft.com/office/drawing/2014/main" id="{19FBEEC7-D872-2DA5-F7EF-79870C294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984" y="3554376"/>
            <a:ext cx="303027" cy="283288"/>
          </a:xfrm>
          <a:prstGeom prst="rect">
            <a:avLst/>
          </a:prstGeom>
        </p:spPr>
      </p:pic>
      <p:pic>
        <p:nvPicPr>
          <p:cNvPr id="8" name="Imagem 10">
            <a:extLst>
              <a:ext uri="{FF2B5EF4-FFF2-40B4-BE49-F238E27FC236}">
                <a16:creationId xmlns:a16="http://schemas.microsoft.com/office/drawing/2014/main" id="{6EC14BE9-74C2-19D4-A144-BEB9EBF5E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311" y="5130874"/>
            <a:ext cx="27432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83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447AF3-BF2C-6FE5-2CFB-E486789A8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165225"/>
            <a:ext cx="8497887" cy="2005424"/>
          </a:xfrm>
        </p:spPr>
        <p:txBody>
          <a:bodyPr/>
          <a:lstStyle/>
          <a:p>
            <a:pPr marL="0" indent="0" algn="just">
              <a:buNone/>
            </a:pPr>
            <a:r>
              <a:rPr lang="pt-BR" sz="2400">
                <a:latin typeface="Arial"/>
                <a:cs typeface="Arial"/>
              </a:rPr>
              <a:t>A teoria clássica da luz falha em explicar o gráfico experimental obtido abaixo, ao menos, três aspectos:</a:t>
            </a:r>
            <a:endParaRPr lang="pt-BR" sz="2400"/>
          </a:p>
          <a:p>
            <a:pPr algn="just"/>
            <a:r>
              <a:rPr lang="pt-BR" sz="2400">
                <a:latin typeface="Arial"/>
                <a:cs typeface="Arial"/>
              </a:rPr>
              <a:t>A intensidade da luz não afeta a energia cinética dos fotoelétrons.</a:t>
            </a:r>
            <a:endParaRPr lang="pt-BR" sz="240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979A5873-F85E-DAD6-608B-A5D4D2F0E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pt-B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pt-BR" altLang="zh-CN" sz="2800" b="1">
                <a:latin typeface="Arial"/>
                <a:ea typeface="宋体"/>
                <a:cs typeface="Arial"/>
              </a:rPr>
              <a:t>Primórdios da Mecânica Quântica</a:t>
            </a:r>
            <a:endParaRPr lang="pt-BR" altLang="pt-BR" sz="2800" b="1">
              <a:ea typeface="宋体" panose="02010600030101010101" pitchFamily="2" charset="-122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E941BCC-518B-A525-FEF4-F5173F7B3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70" y="3168081"/>
            <a:ext cx="3855308" cy="336389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D33DFF6-8F52-A24F-6390-3F55A67A33DF}"/>
              </a:ext>
            </a:extLst>
          </p:cNvPr>
          <p:cNvSpPr txBox="1"/>
          <p:nvPr/>
        </p:nvSpPr>
        <p:spPr>
          <a:xfrm>
            <a:off x="4569199" y="2774187"/>
            <a:ext cx="4442404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 sz="2400">
                <a:latin typeface="Arial"/>
                <a:cs typeface="Arial"/>
              </a:rPr>
              <a:t>O efeito fotoelétrico deveria ocorrer para qualquer frequência de luz, desde que esta fosse intensa o bastante.</a:t>
            </a:r>
          </a:p>
          <a:p>
            <a:pPr marL="342900" indent="-342900">
              <a:buFont typeface="Arial"/>
              <a:buChar char="•"/>
            </a:pPr>
            <a:r>
              <a:rPr lang="pt-BR" sz="2400">
                <a:latin typeface="Arial"/>
                <a:cs typeface="Arial"/>
              </a:rPr>
              <a:t>O tempo de absorção da luz pelo elétron deveria ser considerado, porém </a:t>
            </a:r>
            <a:r>
              <a:rPr lang="pt-BR" sz="2400" u="sng">
                <a:latin typeface="Arial"/>
                <a:cs typeface="Arial"/>
              </a:rPr>
              <a:t>nenhum retardamento detectável foi jamais medido</a:t>
            </a:r>
            <a:r>
              <a:rPr lang="pt-BR" sz="2400">
                <a:latin typeface="Arial"/>
                <a:cs typeface="Arial"/>
              </a:rPr>
              <a:t>.</a:t>
            </a:r>
            <a:endParaRPr lang="pt-BR" sz="2400"/>
          </a:p>
          <a:p>
            <a:pPr marL="342900" indent="-342900">
              <a:buFont typeface="Arial"/>
              <a:buChar char="•"/>
            </a:pPr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405403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0D8B95-07BB-207D-9874-0C2799DA2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0392" y="1253487"/>
            <a:ext cx="5064474" cy="1590590"/>
          </a:xfrm>
        </p:spPr>
        <p:txBody>
          <a:bodyPr/>
          <a:lstStyle/>
          <a:p>
            <a:pPr marL="0" indent="0">
              <a:buNone/>
            </a:pPr>
            <a:r>
              <a:rPr lang="pt-BR" sz="2400">
                <a:latin typeface="Arial"/>
                <a:cs typeface="Arial"/>
              </a:rPr>
              <a:t>Em 1905, Einstein introduz o conceito de fóton, a partícula fundamental associada a luz, com energia dada por</a:t>
            </a:r>
            <a:endParaRPr lang="pt-BR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80108BB5-92C0-894C-F993-A4EBBE8801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pt-B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pt-BR" altLang="zh-CN" sz="2800" b="1">
                <a:latin typeface="Arial"/>
                <a:ea typeface="宋体"/>
                <a:cs typeface="Arial"/>
              </a:rPr>
              <a:t>Primórdios da Mecânica Quântica</a:t>
            </a:r>
            <a:endParaRPr lang="pt-BR" altLang="pt-BR" sz="2800" b="1">
              <a:ea typeface="宋体" panose="02010600030101010101" pitchFamily="2" charset="-122"/>
            </a:endParaRPr>
          </a:p>
        </p:txBody>
      </p:sp>
      <p:pic>
        <p:nvPicPr>
          <p:cNvPr id="6" name="Imagem 6" descr="Foto em preto e branco de homem com barba e bigode&#10;&#10;Descrição gerada automaticamente">
            <a:extLst>
              <a:ext uri="{FF2B5EF4-FFF2-40B4-BE49-F238E27FC236}">
                <a16:creationId xmlns:a16="http://schemas.microsoft.com/office/drawing/2014/main" id="{9EE0C5C5-6C24-4563-3711-5033851D3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71" y="1256117"/>
            <a:ext cx="2743200" cy="3657318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579BED4D-C7ED-5097-DCC7-E8FFFB664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071" y="3086229"/>
            <a:ext cx="2533650" cy="561975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33B29978-367D-72F3-3E32-BFEEB2360CBE}"/>
              </a:ext>
            </a:extLst>
          </p:cNvPr>
          <p:cNvSpPr txBox="1">
            <a:spLocks/>
          </p:cNvSpPr>
          <p:nvPr/>
        </p:nvSpPr>
        <p:spPr bwMode="auto">
          <a:xfrm>
            <a:off x="3654529" y="3886065"/>
            <a:ext cx="5064474" cy="1537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>
                <a:latin typeface="Arial"/>
                <a:cs typeface="Arial"/>
              </a:rPr>
              <a:t>Einstein supôs que no efeito fotoelétrico, um fóton é completamente absorvido por um elétron na placa metálica.</a:t>
            </a:r>
            <a:endParaRPr lang="pt-BR" sz="24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5352F6E-F06F-0B82-869B-9CA4DEF489FD}"/>
              </a:ext>
            </a:extLst>
          </p:cNvPr>
          <p:cNvSpPr txBox="1"/>
          <p:nvPr/>
        </p:nvSpPr>
        <p:spPr>
          <a:xfrm>
            <a:off x="979713" y="5048616"/>
            <a:ext cx="18535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latin typeface="Arial"/>
                <a:cs typeface="Arial"/>
              </a:rPr>
              <a:t>Albert Einstein</a:t>
            </a:r>
            <a:endParaRPr lang="pt-BR" b="1"/>
          </a:p>
          <a:p>
            <a:pPr algn="ctr"/>
            <a:r>
              <a:rPr lang="pt-BR" b="1">
                <a:latin typeface="Arial"/>
                <a:cs typeface="Arial"/>
              </a:rPr>
              <a:t>(1879-1955)</a:t>
            </a:r>
          </a:p>
        </p:txBody>
      </p:sp>
    </p:spTree>
    <p:extLst>
      <p:ext uri="{BB962C8B-B14F-4D97-AF65-F5344CB8AC3E}">
        <p14:creationId xmlns:p14="http://schemas.microsoft.com/office/powerpoint/2010/main" val="26946507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68740B4C0987B4D86879E800A26E446" ma:contentTypeVersion="12" ma:contentTypeDescription="Crie um novo documento." ma:contentTypeScope="" ma:versionID="76414655211a97be91fc021a92ada680">
  <xsd:schema xmlns:xsd="http://www.w3.org/2001/XMLSchema" xmlns:xs="http://www.w3.org/2001/XMLSchema" xmlns:p="http://schemas.microsoft.com/office/2006/metadata/properties" xmlns:ns2="2220af93-035a-443f-80b0-3b9b401ad9a6" xmlns:ns3="d48fd270-4a57-47e1-b674-c7d4969804ad" targetNamespace="http://schemas.microsoft.com/office/2006/metadata/properties" ma:root="true" ma:fieldsID="009e91cf04f4d2388fbbf168ceda39e3" ns2:_="" ns3:_="">
    <xsd:import namespace="2220af93-035a-443f-80b0-3b9b401ad9a6"/>
    <xsd:import namespace="d48fd270-4a57-47e1-b674-c7d4969804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20af93-035a-443f-80b0-3b9b401ad9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fd270-4a57-47e1-b674-c7d4969804a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05c7d43-eac3-4298-9b7d-163431eb0754}" ma:internalName="TaxCatchAll" ma:showField="CatchAllData" ma:web="d48fd270-4a57-47e1-b674-c7d4969804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48fd270-4a57-47e1-b674-c7d4969804ad" xsi:nil="true"/>
    <lcf76f155ced4ddcb4097134ff3c332f xmlns="2220af93-035a-443f-80b0-3b9b401ad9a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C87FCC9-D910-423E-951B-97DF61E8F327}"/>
</file>

<file path=customXml/itemProps2.xml><?xml version="1.0" encoding="utf-8"?>
<ds:datastoreItem xmlns:ds="http://schemas.openxmlformats.org/officeDocument/2006/customXml" ds:itemID="{821402F6-43EE-4D79-A1C2-C904CCC7AE58}"/>
</file>

<file path=customXml/itemProps3.xml><?xml version="1.0" encoding="utf-8"?>
<ds:datastoreItem xmlns:ds="http://schemas.openxmlformats.org/officeDocument/2006/customXml" ds:itemID="{3B5603EC-6D8E-4380-8AEA-5E07A8CDF14F}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Apresentação na tela (4:3)</PresentationFormat>
  <Slides>16</Slides>
  <Notes>1</Notes>
  <HiddenSlides>1</HiddenSlides>
  <ScaleCrop>false</ScaleCrop>
  <HeadingPairs>
    <vt:vector size="4" baseType="variant">
      <vt:variant>
        <vt:lpstr>Tema</vt:lpstr>
      </vt:variant>
      <vt:variant>
        <vt:i4>4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Tema do Office</vt:lpstr>
      <vt:lpstr>2_Tema do Office</vt:lpstr>
      <vt:lpstr>6_Personalizar design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Primórdios da Mecânica Quântica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Susanne Andrade</dc:creator>
  <cp:revision>102</cp:revision>
  <cp:lastPrinted>2015-08-20T10:58:19Z</cp:lastPrinted>
  <dcterms:created xsi:type="dcterms:W3CDTF">2012-10-02T15:58:15Z</dcterms:created>
  <dcterms:modified xsi:type="dcterms:W3CDTF">2023-03-14T00:11:58Z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0x010100968740B4C0987B4D86879E800A26E446</vt:lpwstr>
  </property>
</Properties>
</file>